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576" r:id="rId3"/>
    <p:sldId id="577" r:id="rId4"/>
    <p:sldId id="578" r:id="rId5"/>
    <p:sldId id="579" r:id="rId6"/>
    <p:sldId id="580" r:id="rId7"/>
    <p:sldId id="588" r:id="rId8"/>
    <p:sldId id="582" r:id="rId9"/>
    <p:sldId id="581" r:id="rId10"/>
    <p:sldId id="583" r:id="rId11"/>
    <p:sldId id="584" r:id="rId12"/>
    <p:sldId id="585" r:id="rId13"/>
  </p:sldIdLst>
  <p:sldSz cx="9144000" cy="6858000" type="screen4x3"/>
  <p:notesSz cx="7315200" cy="9601200"/>
  <p:custShowLst>
    <p:custShow name="Testing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27" charset="0"/>
        <a:ea typeface="ＭＳ Ｐゴシック" pitchFamily="127" charset="-128"/>
        <a:cs typeface="ＭＳ Ｐゴシック" pitchFamily="12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il Deen" initials="KD" lastIdx="3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4F2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66257" autoAdjust="0"/>
  </p:normalViewPr>
  <p:slideViewPr>
    <p:cSldViewPr>
      <p:cViewPr varScale="1">
        <p:scale>
          <a:sx n="76" d="100"/>
          <a:sy n="76" d="100"/>
        </p:scale>
        <p:origin x="2436" y="78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54" y="37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84" y="46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3A400EF-7E1E-403C-BFA1-2E0222DDB942}" type="datetimeFigureOut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7D2AEA-2D95-4B61-A37D-D91D8B7F2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88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63D9D9-6FC9-493D-A8FB-45CD42F8D156}" type="datetimeFigureOut">
              <a:rPr lang="en-US"/>
              <a:pPr>
                <a:defRPr/>
              </a:pPr>
              <a:t>6/19/2018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45B1D33-F7FD-4BED-A7DC-202174650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19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ＭＳ Ｐゴシック" pitchFamily="127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DEED056-2A65-48E7-B814-6BE2FBBA44D1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063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</a:rPr>
              <a:t>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assive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 showed a slight decrease in usage, whereas aggressive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 showed a clear increase in usag</a:t>
            </a:r>
            <a:r>
              <a:rPr 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e</a:t>
            </a:r>
          </a:p>
          <a:p>
            <a:pPr defTabSz="966612">
              <a:spcBef>
                <a:spcPct val="0"/>
              </a:spcBef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Passive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 resulted in a very slight drop in crew enjoyment, from 19 to 18. Aggressive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 resulted in an overall increase in crew enjoyment, from 12 to 17</a:t>
            </a:r>
          </a:p>
          <a:p>
            <a:pPr defTabSz="966612">
              <a:spcBef>
                <a:spcPct val="0"/>
              </a:spcBef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passive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 experienced a slight drop in the score for feeding, from 18 to 17. Aggressive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 saw a slight increase, 11 to 13. </a:t>
            </a:r>
          </a:p>
          <a:p>
            <a:pPr defTabSz="966612">
              <a:spcBef>
                <a:spcPct val="0"/>
              </a:spcBef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Passive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 showed no change over the trial, scoring 9 overall. Aggressive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 also saw no change for this question, scoring 10 at the start and end of the trial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8938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 also resulted in increased crew enjoyment, from 12 to 16.</a:t>
            </a:r>
          </a:p>
          <a:p>
            <a:pPr defTabSz="966612">
              <a:spcBef>
                <a:spcPct val="0"/>
              </a:spcBef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 saw an increase in physical attention from crew members, going from a score of 8 up to 11.</a:t>
            </a:r>
          </a:p>
          <a:p>
            <a:pPr marL="0" marR="0" lvl="0" indent="0" algn="l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wellbeing of the robot companion was important to them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Romibos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ＭＳ Ｐゴシック" pitchFamily="127" charset="-128"/>
                <a:cs typeface="ＭＳ Ｐゴシック" pitchFamily="127" charset="-128"/>
              </a:rPr>
              <a:t>? score dropped slightly during the trial, from 7 to 6.</a:t>
            </a:r>
            <a:endParaRPr lang="en-US" sz="1200" kern="1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n-lt"/>
              <a:ea typeface="ＭＳ Ｐゴシック" pitchFamily="127" charset="-128"/>
              <a:cs typeface="ＭＳ Ｐゴシック" pitchFamily="127" charset="-128"/>
            </a:endParaRPr>
          </a:p>
          <a:p>
            <a:pPr marL="0" marR="0" lvl="0" indent="0" algn="l" defTabSz="96661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ＭＳ Ｐゴシック" pitchFamily="127" charset="-128"/>
              <a:cs typeface="ＭＳ Ｐゴシック" pitchFamily="127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8405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89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480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983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409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8003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Pleo’s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passive personality came in the form of a low interaction level and passive calls for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attention.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would make a variety of sounds to indicate that it wanted to be petted, that 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wanted to play, or that it was hungry. It would respond positively to being touched and scratched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by lifting the area being scratched and vocalizing sounds. If the robot was hungry, it would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indicate this by loud vocal calls. A leaf with an RFID chip on it would be held by the crew member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and “fed” to Po. Afterwards,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would ask for petting by lifting its head, calling out vocally,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wagging its tail.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would also play a game of ‘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tugof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pitchFamily="127" charset="-128"/>
              <a:cs typeface="ＭＳ Ｐゴシック" pitchFamily="127" charset="-128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–war’ by biting on a RFID stone on a string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and pulling, similar to games domestic dogs play with their owners.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pitchFamily="127" charset="-128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was also programmed with a more aggressive personality, where the level of interaction was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increased. The crew member was given a number of food items to feed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that changed its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behavior by making the robot mimic being sleepy or hyperactive.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Pleo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was allowed to walk around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on the habitat floor during this time, and was capable of locating activity through its cameras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microphones.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pitchFamily="127" charset="-128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platform, the passive personality had the wheels turned off and a cushion placed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under the bottom of the robot. This made the robot platform more receptive to being held 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hugged by crew members.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passive personality was modeled after domestic cats. Crew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members were asked to place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next to them while working on their computers, relaxing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watching a movie, or while reading in bed. This robotic companion was programmed with 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number of functions to allow it to interact with crew members. For example,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would request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a hug by asking for it verbally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can speak a few words of English), or blink and change its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antenna colors randomly. When petted,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would giggle, fall asleep, and snore for two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minutes, or hum a quiet tune. The distance and light sensors were programmed to watch for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changes created when a person moved in its vicinity or away. If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sensed movement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shadows, it would assume a person was moving around and it would call out to the person,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verbalizing ”over here” or ”give me a hug,” in an attempt to encourage crew members to interact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with it.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pitchFamily="127" charset="-128"/>
            </a:endParaRP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was also programmed with an attention demanding personality. The wheels of the robot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were exposed, and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was able to move around on its own. It would call out for attention if 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was left alone for more than five minutes. Also, it was able to move around and detect centers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activity through sound and movement. In this manner,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is constantly trying to stay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engaged with the crew members. In addition to this,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was programmed to play games,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including following a flashlight and a version of tag, where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Romibo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 would drive away from crew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member for a short period of time and then stop. When the crew member approached the robot it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would be indicated by the distance sensor, and the robot would move away again to make its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127" charset="-128"/>
                <a:cs typeface="ＭＳ Ｐゴシック" pitchFamily="127" charset="-128"/>
              </a:rPr>
              <a:t>escape.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056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98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3591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66612">
              <a:spcBef>
                <a:spcPct val="0"/>
              </a:spcBef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ABEB0-BE4E-4B8B-AD02-42B8C7A173B0}" type="slidenum">
              <a:rPr lang="en-US">
                <a:ea typeface="ＭＳ Ｐゴシック" pitchFamily="127" charset="-128"/>
                <a:cs typeface="ＭＳ Ｐゴシック" pitchFamily="127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ea typeface="ＭＳ Ｐゴシック" pitchFamily="127" charset="-128"/>
              <a:cs typeface="ＭＳ Ｐゴシック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606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6" descr="http://www5.pbrc.hawaii.edu/logos/manoaseal_transparent.pn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4171950" y="1295400"/>
            <a:ext cx="45148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D431D0-82E2-4E03-AA12-EF8116375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CBCA5-92DC-4B78-BA44-2B2DB92FBE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C85FC-9248-4531-A3FA-3D69ED970B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62700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>
            <a:lvl1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chemeClr val="tx1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7C9C6-3915-4528-A0F6-672C3D0D87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09234-1B4F-4870-ABA0-B43E61E0D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D7E54-7943-41ED-B51E-E05B95F62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FF4CB-CA79-4070-A24C-095CCCA98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4288" y="6354763"/>
            <a:ext cx="9144000" cy="495300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8275638" y="77788"/>
            <a:ext cx="831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0"/>
            <a:ext cx="9144000" cy="493713"/>
          </a:xfrm>
          <a:prstGeom prst="rect">
            <a:avLst/>
          </a:prstGeom>
          <a:solidFill>
            <a:srgbClr val="004F2F"/>
          </a:solidFill>
          <a:ln>
            <a:solidFill>
              <a:srgbClr val="004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3E874-4DE0-4939-A3EC-5FF1C639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C94A3268-F66B-4B6A-BACA-BD9B4AA7C9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15AE3-C5BA-446F-B58A-A63CE1D602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1E118-CECD-4578-BD5B-0C789B0D2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032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9847AB44-E4A0-4F88-80FD-CAEC9E6A22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9" r:id="rId8"/>
    <p:sldLayoutId id="2147483658" r:id="rId9"/>
    <p:sldLayoutId id="2147483657" r:id="rId10"/>
    <p:sldLayoutId id="2147483656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hf hdr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404040"/>
          </a:solidFill>
          <a:latin typeface="Segoe UI" charset="0"/>
          <a:ea typeface="ＭＳ Ｐゴシック" pitchFamily="127" charset="-128"/>
          <a:cs typeface="ＭＳ Ｐゴシック" pitchFamily="127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32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8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•"/>
        <a:defRPr sz="24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–"/>
        <a:defRPr sz="20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127" charset="0"/>
        <a:buChar char="»"/>
        <a:defRPr sz="2000" kern="1200">
          <a:solidFill>
            <a:srgbClr val="404040"/>
          </a:solidFill>
          <a:latin typeface="Segoe UI" panose="020B0502040204020203" pitchFamily="34" charset="0"/>
          <a:ea typeface="ＭＳ Ｐゴシック" pitchFamily="127" charset="-128"/>
          <a:cs typeface="ＭＳ Ｐゴシック" pitchFamily="127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0.jp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/>
          <a:lstStyle/>
          <a:p>
            <a:r>
              <a:rPr lang="en-US" sz="3300" dirty="0">
                <a:solidFill>
                  <a:srgbClr val="404040"/>
                </a:solidFill>
                <a:latin typeface="Segoe UI" charset="0"/>
              </a:rPr>
              <a:t>Robotic Companion for Long Term Isolation Space Missions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685800" y="5086027"/>
            <a:ext cx="7772400" cy="1752600"/>
          </a:xfrm>
        </p:spPr>
        <p:txBody>
          <a:bodyPr/>
          <a:lstStyle/>
          <a:p>
            <a:pPr algn="l"/>
            <a:r>
              <a:rPr lang="en-US" sz="2000" dirty="0">
                <a:solidFill>
                  <a:srgbClr val="404040"/>
                </a:solidFill>
                <a:latin typeface="Segoe UI" charset="0"/>
              </a:rPr>
              <a:t>Simon Engler* Jean Hunter, Kim Binsted, Henry Leung</a:t>
            </a:r>
          </a:p>
          <a:p>
            <a:pPr algn="l"/>
            <a:r>
              <a:rPr lang="en-US" sz="2000" dirty="0">
                <a:solidFill>
                  <a:srgbClr val="404040"/>
                </a:solidFill>
                <a:latin typeface="Segoe UI" charset="0"/>
              </a:rPr>
              <a:t>University of Hawaii, USA, Cornell University, USA, University of Calgary, Canada</a:t>
            </a:r>
          </a:p>
          <a:p>
            <a:pPr algn="l"/>
            <a:endParaRPr lang="en-US" sz="2000" dirty="0">
              <a:solidFill>
                <a:srgbClr val="404040"/>
              </a:solidFill>
              <a:latin typeface="Segoe UI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B6B681E-81AB-41FB-BF94-44A51F0CF3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99648" y="621632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1183">
        <p:fade/>
      </p:transition>
    </mc:Choice>
    <mc:Fallback>
      <p:transition spd="med" advClick="0" advTm="21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ea typeface="+mj-ea"/>
                <a:cs typeface="Segoe UI" panose="020B0502040204020203" pitchFamily="34" charset="0"/>
              </a:rPr>
              <a:t>Pleo</a:t>
            </a:r>
            <a:r>
              <a:rPr lang="en-US" dirty="0">
                <a:ea typeface="+mj-ea"/>
                <a:cs typeface="Segoe UI" panose="020B0502040204020203" pitchFamily="34" charset="0"/>
              </a:rPr>
              <a:t>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E9C8E0E-0CC1-4E53-B886-6DAB6F6DA0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881" y="1219200"/>
            <a:ext cx="4599919" cy="3581400"/>
          </a:xfrm>
        </p:spPr>
      </p:pic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F6F6E2-80AC-49CB-93D0-6E74E8DFB8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7" y="1444625"/>
            <a:ext cx="3124200" cy="234315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DAC32D0A-E4E0-479D-A5FF-D7FAD4AFC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189"/>
    </mc:Choice>
    <mc:Fallback>
      <p:transition spd="slow" advClick="0" advTm="261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>
                <a:ea typeface="+mj-ea"/>
                <a:cs typeface="Segoe UI" panose="020B0502040204020203" pitchFamily="34" charset="0"/>
              </a:rPr>
              <a:t>Romibo</a:t>
            </a:r>
            <a:r>
              <a:rPr lang="en-US" dirty="0">
                <a:ea typeface="+mj-ea"/>
                <a:cs typeface="Segoe UI" panose="020B0502040204020203" pitchFamily="34" charset="0"/>
              </a:rPr>
              <a:t> Results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E8FFB5-3D91-47A4-9CBA-B08CD76DB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51" y="1495825"/>
            <a:ext cx="2951074" cy="3304775"/>
          </a:xfrm>
        </p:spPr>
      </p:pic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695EC-9316-4EB8-8277-00B9E66F04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492978"/>
            <a:ext cx="4229100" cy="330762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7AA4AB1-BECF-41C4-B7DD-D10923C45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92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707"/>
    </mc:Choice>
    <mc:Fallback>
      <p:transition spd="slow" advClick="0" advTm="25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Segoe UI" panose="020B0502040204020203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7F7F7F"/>
              </a:buClr>
            </a:pPr>
            <a:r>
              <a:rPr lang="en-US" dirty="0"/>
              <a:t>Robotic companions do possess the potential to have a positive emotional effect on a crew member. </a:t>
            </a:r>
          </a:p>
          <a:p>
            <a:pPr>
              <a:buClr>
                <a:srgbClr val="7F7F7F"/>
              </a:buClr>
            </a:pPr>
            <a:r>
              <a:rPr lang="en-US" dirty="0"/>
              <a:t>Aggressive personality increase interaction but decrease concern for well being.</a:t>
            </a:r>
          </a:p>
          <a:p>
            <a:pPr>
              <a:buClr>
                <a:srgbClr val="7F7F7F"/>
              </a:buClr>
            </a:pPr>
            <a:r>
              <a:rPr lang="en-US" dirty="0"/>
              <a:t>Passive personalities are more likeable, but cannot maintain long term attachment.</a:t>
            </a:r>
          </a:p>
          <a:p>
            <a:pPr>
              <a:buClr>
                <a:srgbClr val="7F7F7F"/>
              </a:buClr>
            </a:pPr>
            <a:r>
              <a:rPr lang="en-US" dirty="0"/>
              <a:t>Adults are simply not easily entertained and require a wide range of behavior. </a:t>
            </a:r>
          </a:p>
          <a:p>
            <a:pPr>
              <a:buClr>
                <a:srgbClr val="7F7F7F"/>
              </a:buClr>
            </a:pPr>
            <a:r>
              <a:rPr lang="en-US" dirty="0"/>
              <a:t>Thus, our goal to continue developing robotic companions with increased complexity</a:t>
            </a:r>
            <a:endParaRPr lang="en-US" dirty="0">
              <a:latin typeface="Segoe UI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12</a:t>
            </a:fld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B0D06009-9507-4014-9F52-0535FE9727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4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6013"/>
    </mc:Choice>
    <mc:Fallback>
      <p:transition spd="slow" advClick="0" advTm="26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Segoe UI" panose="020B0502040204020203" pitchFamily="34" charset="0"/>
              </a:rPr>
              <a:t>Long Term Isolation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F7F7F"/>
              </a:buClr>
            </a:pPr>
            <a:r>
              <a:rPr lang="en-US" dirty="0">
                <a:latin typeface="Segoe UI" charset="0"/>
              </a:rPr>
              <a:t>Space travel mentally and physically challenging (very high stress – long term)</a:t>
            </a:r>
          </a:p>
          <a:p>
            <a:pPr>
              <a:buClr>
                <a:srgbClr val="7F7F7F"/>
              </a:buClr>
            </a:pPr>
            <a:r>
              <a:rPr lang="en-US" dirty="0">
                <a:latin typeface="Segoe UI" charset="0"/>
              </a:rPr>
              <a:t>Isolation and social challenges within isolated crew cause performance issues (ISS, HI-SEAS)</a:t>
            </a:r>
          </a:p>
          <a:p>
            <a:pPr>
              <a:buClr>
                <a:srgbClr val="7F7F7F"/>
              </a:buClr>
            </a:pPr>
            <a:r>
              <a:rPr lang="en-US" dirty="0">
                <a:latin typeface="Segoe UI" charset="0"/>
              </a:rPr>
              <a:t>Goal is to provide tools to mitigate these issues</a:t>
            </a:r>
          </a:p>
          <a:p>
            <a:pPr>
              <a:buClr>
                <a:srgbClr val="7F7F7F"/>
              </a:buClr>
            </a:pPr>
            <a:endParaRPr lang="en-US" dirty="0">
              <a:latin typeface="Segoe UI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2</a:t>
            </a:fld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C57FB3E-7E05-4836-B3C7-45B617F60E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577"/>
    </mc:Choice>
    <mc:Fallback>
      <p:transition spd="slow" advClick="0" advTm="255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Segoe UI" panose="020B0502040204020203" pitchFamily="34" charset="0"/>
              </a:rPr>
              <a:t>Therapeutic Robots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7F7F7F"/>
              </a:buClr>
            </a:pPr>
            <a:r>
              <a:rPr lang="en-US" dirty="0">
                <a:latin typeface="Segoe UI" charset="0"/>
              </a:rPr>
              <a:t>Robots have been developed for therapeutic use.</a:t>
            </a:r>
          </a:p>
          <a:p>
            <a:pPr>
              <a:buClr>
                <a:srgbClr val="7F7F7F"/>
              </a:buClr>
            </a:pPr>
            <a:endParaRPr lang="en-US" dirty="0">
              <a:latin typeface="Segoe UI" charset="0"/>
            </a:endParaRPr>
          </a:p>
          <a:p>
            <a:pPr>
              <a:buClr>
                <a:srgbClr val="7F7F7F"/>
              </a:buClr>
            </a:pPr>
            <a:endParaRPr lang="en-US" dirty="0">
              <a:latin typeface="Segoe UI" charset="0"/>
            </a:endParaRPr>
          </a:p>
          <a:p>
            <a:pPr>
              <a:buClr>
                <a:srgbClr val="7F7F7F"/>
              </a:buClr>
            </a:pPr>
            <a:r>
              <a:rPr lang="en-US" dirty="0">
                <a:latin typeface="Segoe UI" charset="0"/>
              </a:rPr>
              <a:t>Robot companions have since been used on the ISS (JAXA</a:t>
            </a:r>
          </a:p>
          <a:p>
            <a:pPr>
              <a:buClr>
                <a:srgbClr val="7F7F7F"/>
              </a:buClr>
            </a:pPr>
            <a:endParaRPr lang="en-US" dirty="0">
              <a:latin typeface="Segoe UI" charset="0"/>
            </a:endParaRPr>
          </a:p>
          <a:p>
            <a:pPr>
              <a:buClr>
                <a:srgbClr val="7F7F7F"/>
              </a:buClr>
            </a:pPr>
            <a:r>
              <a:rPr lang="en-US" dirty="0">
                <a:latin typeface="Segoe UI" charset="0"/>
              </a:rPr>
              <a:t>Have minor emotional connections, but unable to engage long term. Lack dependency upon user to create care-taker instincts we have with real pets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3</a:t>
            </a:fld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F626B8E-882B-4D40-94A4-B64334193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6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4360"/>
    </mc:Choice>
    <mc:Fallback>
      <p:transition spd="slow" advClick="0" advTm="24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Segoe UI" panose="020B0502040204020203" pitchFamily="34" charset="0"/>
              </a:rPr>
              <a:t>HI-SEAS Mars Analog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F7F7F"/>
              </a:buClr>
            </a:pPr>
            <a:r>
              <a:rPr lang="en-US" dirty="0">
                <a:latin typeface="Segoe UI" charset="0"/>
              </a:rPr>
              <a:t>Hawaii Space Exploration Analog and Simulation (HI-SEAS) </a:t>
            </a:r>
          </a:p>
          <a:p>
            <a:pPr>
              <a:buClr>
                <a:srgbClr val="7F7F7F"/>
              </a:buClr>
            </a:pPr>
            <a:endParaRPr lang="en-US" dirty="0">
              <a:latin typeface="Segoe UI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50B5B3-DD37-4FD3-AB60-DB2F6530D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608" y="2591433"/>
            <a:ext cx="4343592" cy="3649824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EA92DAF4-7C51-48B4-9F65-CA24D4B44C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72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448"/>
    </mc:Choice>
    <mc:Fallback>
      <p:transition spd="slow" advClick="0" advTm="25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076" y="535688"/>
            <a:ext cx="8229600" cy="715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Segoe UI" panose="020B0502040204020203" pitchFamily="34" charset="0"/>
              </a:rPr>
              <a:t>Robot Companions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5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6D77E29-8FC0-4CF2-A7A3-D5D8D84955D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265848" cy="3459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A31ED4-C465-406F-9061-26AF3482AC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3736" y="1185039"/>
            <a:ext cx="4938188" cy="36457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527CC-2F7D-413F-A585-7B84E98E16DB}"/>
              </a:ext>
            </a:extLst>
          </p:cNvPr>
          <p:cNvSpPr txBox="1"/>
          <p:nvPr/>
        </p:nvSpPr>
        <p:spPr>
          <a:xfrm>
            <a:off x="4572000" y="4830763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PLEO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18829F-041B-4F8E-BE64-D400DC86C69F}"/>
              </a:ext>
            </a:extLst>
          </p:cNvPr>
          <p:cNvSpPr txBox="1"/>
          <p:nvPr/>
        </p:nvSpPr>
        <p:spPr>
          <a:xfrm>
            <a:off x="762000" y="4839804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ROMIBO</a:t>
            </a:r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4946585C-EB2A-4F15-956F-D1F016C6B6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7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168"/>
    </mc:Choice>
    <mc:Fallback>
      <p:transition spd="slow" advClick="0" advTm="21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Segoe UI" panose="020B0502040204020203" pitchFamily="34" charset="0"/>
              </a:rPr>
              <a:t>Passive vs. Aggressive Personalities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Clr>
                <a:srgbClr val="7F7F7F"/>
              </a:buClr>
              <a:buFont typeface="Arial" pitchFamily="127" charset="0"/>
              <a:buNone/>
            </a:pPr>
            <a:r>
              <a:rPr lang="en-US" b="1" dirty="0">
                <a:latin typeface="Segoe UI" charset="0"/>
              </a:rPr>
              <a:t>PASSIVE</a:t>
            </a:r>
          </a:p>
          <a:p>
            <a:pPr>
              <a:buClr>
                <a:srgbClr val="7F7F7F"/>
              </a:buClr>
            </a:pPr>
            <a:r>
              <a:rPr lang="en-US" i="1" dirty="0" err="1">
                <a:latin typeface="Segoe UI" charset="0"/>
              </a:rPr>
              <a:t>Pleo</a:t>
            </a:r>
            <a:r>
              <a:rPr lang="en-US" dirty="0">
                <a:latin typeface="Segoe UI" charset="0"/>
              </a:rPr>
              <a:t> makes quiet sounds and movements that it wanted to be touched/Feeding and was stationary</a:t>
            </a:r>
          </a:p>
          <a:p>
            <a:pPr>
              <a:buClr>
                <a:srgbClr val="7F7F7F"/>
              </a:buClr>
            </a:pPr>
            <a:r>
              <a:rPr lang="en-US" i="1" dirty="0" err="1">
                <a:latin typeface="Segoe UI" charset="0"/>
              </a:rPr>
              <a:t>Romibo</a:t>
            </a:r>
            <a:r>
              <a:rPr lang="en-US" dirty="0">
                <a:latin typeface="Segoe UI" charset="0"/>
              </a:rPr>
              <a:t> passively blink and change antenna colors. Purr after being petted or scratched. Fall asleep and snore for period of time.</a:t>
            </a:r>
          </a:p>
          <a:p>
            <a:pPr marL="0" indent="0">
              <a:buClr>
                <a:srgbClr val="7F7F7F"/>
              </a:buClr>
              <a:buNone/>
            </a:pPr>
            <a:r>
              <a:rPr lang="en-US" b="1" dirty="0">
                <a:latin typeface="Segoe UI" charset="0"/>
              </a:rPr>
              <a:t>AGGRESSIVE</a:t>
            </a:r>
          </a:p>
          <a:p>
            <a:pPr>
              <a:buClr>
                <a:srgbClr val="7F7F7F"/>
              </a:buClr>
            </a:pPr>
            <a:r>
              <a:rPr lang="en-US" i="1" dirty="0" err="1">
                <a:latin typeface="Segoe UI" charset="0"/>
              </a:rPr>
              <a:t>Pleo</a:t>
            </a:r>
            <a:r>
              <a:rPr lang="en-US" dirty="0">
                <a:latin typeface="Segoe UI" charset="0"/>
              </a:rPr>
              <a:t> walked around habitat. Yowled to get a attention/feeding. Would make sounds when detecting movement</a:t>
            </a:r>
          </a:p>
          <a:p>
            <a:pPr>
              <a:buClr>
                <a:srgbClr val="7F7F7F"/>
              </a:buClr>
            </a:pPr>
            <a:r>
              <a:rPr lang="en-US" i="1" dirty="0" err="1">
                <a:latin typeface="Segoe UI" charset="0"/>
              </a:rPr>
              <a:t>Romibo</a:t>
            </a:r>
            <a:r>
              <a:rPr lang="en-US" dirty="0">
                <a:latin typeface="Segoe UI" charset="0"/>
              </a:rPr>
              <a:t> would constantly try to keep engaged with user. Requesting hugs verbally. Dance when it </a:t>
            </a:r>
            <a:r>
              <a:rPr lang="en-US" dirty="0" err="1">
                <a:latin typeface="Segoe UI" charset="0"/>
              </a:rPr>
              <a:t>it</a:t>
            </a:r>
            <a:r>
              <a:rPr lang="en-US" dirty="0">
                <a:latin typeface="Segoe UI" charset="0"/>
              </a:rPr>
              <a:t> felt ignored. Purred upon scratching. Slept for shorter periods of time.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6</a:t>
            </a:fld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CDF0050-079A-46F6-A124-AD24F1212B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46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1073"/>
    </mc:Choice>
    <mc:Fallback>
      <p:transition spd="slow" advClick="0" advTm="21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Segoe UI" panose="020B0502040204020203" pitchFamily="34" charset="0"/>
              </a:rPr>
              <a:t>Experimental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Clr>
                <a:srgbClr val="7F7F7F"/>
              </a:buClr>
              <a:buFont typeface="Arial" pitchFamily="127" charset="0"/>
              <a:buNone/>
            </a:pPr>
            <a:r>
              <a:rPr lang="en-US" b="1" dirty="0">
                <a:latin typeface="Segoe UI" charset="0"/>
              </a:rPr>
              <a:t>PANAS</a:t>
            </a:r>
            <a:r>
              <a:rPr lang="en-US" dirty="0">
                <a:latin typeface="Segoe UI" charset="0"/>
              </a:rPr>
              <a:t> – Positive and Negative Affect Schedule </a:t>
            </a:r>
          </a:p>
          <a:p>
            <a:pPr marL="0" indent="0">
              <a:buClr>
                <a:srgbClr val="7F7F7F"/>
              </a:buClr>
              <a:buNone/>
            </a:pPr>
            <a:r>
              <a:rPr lang="en-US" dirty="0"/>
              <a:t>Questionnaire that consists of two 10-item scales to measure words with both POSITIVE and NEGATIVE AFFECT </a:t>
            </a:r>
          </a:p>
          <a:p>
            <a:pPr marL="0" indent="0">
              <a:buClr>
                <a:srgbClr val="7F7F7F"/>
              </a:buClr>
              <a:buNone/>
            </a:pPr>
            <a:endParaRPr lang="en-US" dirty="0"/>
          </a:p>
          <a:p>
            <a:pPr marL="0" indent="0">
              <a:buClr>
                <a:srgbClr val="7F7F7F"/>
              </a:buClr>
              <a:buNone/>
            </a:pPr>
            <a:r>
              <a:rPr lang="en-US" dirty="0"/>
              <a:t>Clinical and non-clinical studies have found the PANAS to be a reliable and valid instrument in the assessment of positive and negative affect</a:t>
            </a:r>
          </a:p>
          <a:p>
            <a:pPr marL="0" indent="0">
              <a:buClr>
                <a:srgbClr val="7F7F7F"/>
              </a:buClr>
              <a:buNone/>
            </a:pPr>
            <a:endParaRPr lang="en-US" dirty="0"/>
          </a:p>
          <a:p>
            <a:pPr marL="0" indent="0">
              <a:buClr>
                <a:srgbClr val="7F7F7F"/>
              </a:buClr>
              <a:buNone/>
            </a:pPr>
            <a:endParaRPr lang="en-US" dirty="0">
              <a:latin typeface="Segoe UI" charset="0"/>
            </a:endParaRPr>
          </a:p>
          <a:p>
            <a:pPr marL="0" indent="0">
              <a:buClr>
                <a:srgbClr val="7F7F7F"/>
              </a:buClr>
              <a:buFont typeface="Arial" pitchFamily="127" charset="0"/>
              <a:buNone/>
            </a:pPr>
            <a:endParaRPr lang="en-US" dirty="0">
              <a:latin typeface="Segoe UI" charset="0"/>
            </a:endParaRPr>
          </a:p>
          <a:p>
            <a:pPr marL="0" indent="0">
              <a:buClr>
                <a:srgbClr val="7F7F7F"/>
              </a:buClr>
              <a:buFont typeface="Arial" pitchFamily="127" charset="0"/>
              <a:buNone/>
            </a:pPr>
            <a:endParaRPr lang="en-US" dirty="0">
              <a:latin typeface="Segoe UI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7</a:t>
            </a:fld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501858F-BF6A-447E-80B8-5DC6CD838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64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212"/>
    </mc:Choice>
    <mc:Fallback>
      <p:transition spd="slow" advClick="0" advTm="172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Segoe UI" panose="020B0502040204020203" pitchFamily="34" charset="0"/>
              </a:rPr>
              <a:t>PANAS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7F7F7F"/>
              </a:buClr>
            </a:pPr>
            <a:r>
              <a:rPr lang="en-US" dirty="0"/>
              <a:t>How much did you enjoy using the robot companion today? </a:t>
            </a:r>
          </a:p>
          <a:p>
            <a:pPr>
              <a:buClr>
                <a:srgbClr val="7F7F7F"/>
              </a:buClr>
            </a:pPr>
            <a:r>
              <a:rPr lang="en-US" dirty="0"/>
              <a:t>PLEO requires feeding during the day. How many times did you feed him? </a:t>
            </a:r>
          </a:p>
          <a:p>
            <a:pPr>
              <a:buClr>
                <a:srgbClr val="7F7F7F"/>
              </a:buClr>
            </a:pPr>
            <a:r>
              <a:rPr lang="en-US" dirty="0" err="1"/>
              <a:t>Romibo</a:t>
            </a:r>
            <a:r>
              <a:rPr lang="en-US" dirty="0"/>
              <a:t> is receptive to physical attention. Did you give the robot attention? </a:t>
            </a:r>
          </a:p>
          <a:p>
            <a:pPr>
              <a:buClr>
                <a:srgbClr val="7F7F7F"/>
              </a:buClr>
            </a:pPr>
            <a:r>
              <a:rPr lang="en-US" dirty="0"/>
              <a:t>Do you consider the well-being of the robot to be important to you? </a:t>
            </a:r>
            <a:endParaRPr lang="en-US" dirty="0">
              <a:latin typeface="Segoe UI" charset="0"/>
            </a:endParaRP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8</a:t>
            </a:fld>
            <a:endParaRPr lang="en-US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4313CD71-17C1-4AE2-A0B7-6236FFDC86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5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303"/>
    </mc:Choice>
    <mc:Fallback>
      <p:transition spd="slow" advClick="0" advTm="18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Segoe UI" panose="020B0502040204020203" pitchFamily="34" charset="0"/>
              </a:rPr>
              <a:t>Long Form Questions</a:t>
            </a:r>
          </a:p>
        </p:txBody>
      </p:sp>
      <p:sp>
        <p:nvSpPr>
          <p:cNvPr id="1741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CBE4D8-65F4-425E-96F6-326862CA2D24}" type="slidenum">
              <a:rPr lang="en-US"/>
              <a:pPr/>
              <a:t>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F5BCDF4-3B11-451A-96B5-95912E4A2A7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696200" cy="513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84D5ACD-3714-4491-9802-42F06D8CB4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15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9415"/>
    </mc:Choice>
    <mc:Fallback>
      <p:transition spd="slow" advClick="0" advTm="19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8115</TotalTime>
  <Words>1207</Words>
  <Application>Microsoft Office PowerPoint</Application>
  <PresentationFormat>On-screen Show (4:3)</PresentationFormat>
  <Paragraphs>120</Paragraphs>
  <Slides>12</Slides>
  <Notes>12</Notes>
  <HiddenSlides>0</HiddenSlides>
  <MMClips>12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MS PGothic</vt:lpstr>
      <vt:lpstr>Arial</vt:lpstr>
      <vt:lpstr>Calibri</vt:lpstr>
      <vt:lpstr>Courier New</vt:lpstr>
      <vt:lpstr>Segoe UI</vt:lpstr>
      <vt:lpstr>Segoe UI Semibold</vt:lpstr>
      <vt:lpstr>Office Theme</vt:lpstr>
      <vt:lpstr>Robotic Companion for Long Term Isolation Space Missions</vt:lpstr>
      <vt:lpstr>Long Term Isolation</vt:lpstr>
      <vt:lpstr>Therapeutic Robots</vt:lpstr>
      <vt:lpstr>HI-SEAS Mars Analog</vt:lpstr>
      <vt:lpstr>Robot Companions</vt:lpstr>
      <vt:lpstr>Passive vs. Aggressive Personalities</vt:lpstr>
      <vt:lpstr>Experimental Design</vt:lpstr>
      <vt:lpstr>PANAS Questions</vt:lpstr>
      <vt:lpstr>Long Form Questions</vt:lpstr>
      <vt:lpstr>Pleo Results</vt:lpstr>
      <vt:lpstr>Romibo Results</vt:lpstr>
      <vt:lpstr>Conclusions</vt:lpstr>
      <vt:lpstr>Testing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Simon Engler</dc:creator>
  <cp:keywords/>
  <dc:description/>
  <cp:lastModifiedBy>Simon Engler</cp:lastModifiedBy>
  <cp:revision>390</cp:revision>
  <cp:lastPrinted>2015-12-07T13:21:16Z</cp:lastPrinted>
  <dcterms:created xsi:type="dcterms:W3CDTF">2015-12-08T01:51:58Z</dcterms:created>
  <dcterms:modified xsi:type="dcterms:W3CDTF">2018-06-20T00:58:51Z</dcterms:modified>
  <cp:category/>
</cp:coreProperties>
</file>