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77" r:id="rId3"/>
    <p:sldId id="578" r:id="rId4"/>
    <p:sldId id="585" r:id="rId5"/>
    <p:sldId id="580" r:id="rId6"/>
    <p:sldId id="581" r:id="rId7"/>
    <p:sldId id="579" r:id="rId8"/>
    <p:sldId id="599" r:id="rId9"/>
    <p:sldId id="583" r:id="rId10"/>
    <p:sldId id="584" r:id="rId11"/>
    <p:sldId id="603" r:id="rId12"/>
    <p:sldId id="582" r:id="rId13"/>
    <p:sldId id="602" r:id="rId14"/>
    <p:sldId id="601" r:id="rId15"/>
    <p:sldId id="597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il Deen" initials="KD" lastIdx="3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4F2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0" autoAdjust="0"/>
    <p:restoredTop sz="66312" autoAdjust="0"/>
  </p:normalViewPr>
  <p:slideViewPr>
    <p:cSldViewPr>
      <p:cViewPr varScale="1">
        <p:scale>
          <a:sx n="62" d="100"/>
          <a:sy n="62" d="100"/>
        </p:scale>
        <p:origin x="480" y="6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54" y="3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52"/>
    </p:cViewPr>
  </p:sorterViewPr>
  <p:notesViewPr>
    <p:cSldViewPr>
      <p:cViewPr>
        <p:scale>
          <a:sx n="100" d="100"/>
          <a:sy n="100" d="100"/>
        </p:scale>
        <p:origin x="-1884" y="46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A400EF-7E1E-403C-BFA1-2E0222DDB942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7D2AEA-2D95-4B61-A37D-D91D8B7F2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63D9D9-6FC9-493D-A8FB-45CD42F8D156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5B1D33-F7FD-4BED-A7DC-20217465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ED056-2A65-48E7-B814-6BE2FBBA44D1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2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13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10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08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6" descr="http://www5.pbrc.hawaii.edu/logos/manoaseal_transparent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171950" y="129540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31D0-82E2-4E03-AA12-EF8116375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BCA5-92DC-4B78-BA44-2B2DB92FB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85FC-9248-4531-A3FA-3D69ED970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C9C6-3915-4528-A0F6-672C3D0D8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09234-1B4F-4870-ABA0-B43E61E0D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7E54-7943-41ED-B51E-E05B95F62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FF4CB-CA79-4070-A24C-095CCCA98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275638" y="77788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E874-4DE0-4939-A3EC-5FF1C639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94A3268-F66B-4B6A-BACA-BD9B4AA7C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5AE3-C5BA-446F-B58A-A63CE1D60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1E118-CECD-4578-BD5B-0C789B0D2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3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9847AB44-E4A0-4F88-80FD-CAEC9E6A22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9" r:id="rId8"/>
    <p:sldLayoutId id="2147483658" r:id="rId9"/>
    <p:sldLayoutId id="2147483657" r:id="rId10"/>
    <p:sldLayoutId id="214748365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9817" y="1676400"/>
            <a:ext cx="9144000" cy="2209800"/>
          </a:xfrm>
        </p:spPr>
        <p:txBody>
          <a:bodyPr/>
          <a:lstStyle/>
          <a:p>
            <a:pPr algn="ctr"/>
            <a:r>
              <a:rPr lang="en-GB" b="1" dirty="0"/>
              <a:t>Mars Habitat Power Consumption Constraints, Prioritization, and Optimization</a:t>
            </a:r>
            <a:endParaRPr lang="en-US" sz="3600" b="1" dirty="0">
              <a:solidFill>
                <a:srgbClr val="404040"/>
              </a:solidFill>
              <a:latin typeface="Segoe UI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67748" y="4419600"/>
            <a:ext cx="8686800" cy="1295400"/>
          </a:xfrm>
        </p:spPr>
        <p:txBody>
          <a:bodyPr/>
          <a:lstStyle/>
          <a:p>
            <a:pPr algn="l"/>
            <a:r>
              <a:rPr lang="en-US" altLang="en-US" sz="2800" i="1" dirty="0"/>
              <a:t>Ansley Barnard, </a:t>
            </a:r>
            <a:r>
              <a:rPr lang="en-US" i="1" dirty="0" err="1"/>
              <a:t>Esteco</a:t>
            </a:r>
            <a:r>
              <a:rPr lang="en-US" i="1" dirty="0"/>
              <a:t> North America Inc.,</a:t>
            </a:r>
            <a:endParaRPr lang="en-US" altLang="en-US" sz="2800" i="1" dirty="0"/>
          </a:p>
          <a:p>
            <a:pPr algn="l"/>
            <a:r>
              <a:rPr lang="en-US" altLang="en-US" sz="2800" b="1" i="1" dirty="0"/>
              <a:t>Simon Engler </a:t>
            </a:r>
            <a:r>
              <a:rPr lang="en-US" altLang="en-US" sz="2800" i="1" dirty="0"/>
              <a:t>and Prof.  Kim Binsted, University of Hawaii</a:t>
            </a:r>
          </a:p>
          <a:p>
            <a:pPr algn="l"/>
            <a:br>
              <a:rPr lang="en-US" altLang="en-US" sz="2800" i="1" dirty="0"/>
            </a:br>
            <a:endParaRPr lang="en-US" sz="2000" i="1" dirty="0">
              <a:solidFill>
                <a:srgbClr val="404040"/>
              </a:solidFill>
              <a:latin typeface="Segoe U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58407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Contact me: simon.engler@hawaii.edu</a:t>
            </a:r>
            <a:endParaRPr lang="en-US" sz="1400" i="1" dirty="0">
              <a:solidFill>
                <a:srgbClr val="404040"/>
              </a:solidFill>
              <a:latin typeface="Segoe U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mon\Google Drive\UH\Conferences\IAC2017\Images\all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49" y="0"/>
            <a:ext cx="2709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549" y="1997839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M3, M4, M5 POWER USEAGE DISTRIBUTION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TAKE NOTE OF THE NEAR EQUAL DISTRIBUTION OF POWER USAGE ACROSS THREE MISSIONS</a:t>
            </a:r>
          </a:p>
          <a:p>
            <a:endParaRPr lang="en-US" b="1" dirty="0"/>
          </a:p>
          <a:p>
            <a:r>
              <a:rPr lang="en-US" b="1" dirty="0"/>
              <a:t>REPEATED AND COMPARABLE ENERGY DATA</a:t>
            </a:r>
          </a:p>
          <a:p>
            <a:endParaRPr lang="en-US" b="1" dirty="0"/>
          </a:p>
          <a:p>
            <a:r>
              <a:rPr lang="en-US" b="1" dirty="0"/>
              <a:t>PLEASE CONTACT US FOR DATA TO USE IN YOUR RESEACH</a:t>
            </a:r>
          </a:p>
        </p:txBody>
      </p:sp>
    </p:spTree>
    <p:extLst>
      <p:ext uri="{BB962C8B-B14F-4D97-AF65-F5344CB8AC3E}">
        <p14:creationId xmlns:p14="http://schemas.microsoft.com/office/powerpoint/2010/main" val="393533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D59A0F-6C1E-495D-87AD-6DC719ADD66D}"/>
              </a:ext>
            </a:extLst>
          </p:cNvPr>
          <p:cNvSpPr/>
          <p:nvPr/>
        </p:nvSpPr>
        <p:spPr>
          <a:xfrm>
            <a:off x="1367596" y="838200"/>
            <a:ext cx="640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NewRomanPSMT"/>
              </a:rPr>
              <a:t>Residual State of Charge (RSOC)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28D97-BF47-455C-B091-DBCB39563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9402"/>
            <a:ext cx="8686800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635BA6-CECF-470C-9DB2-FD1D9AA43EC9}"/>
              </a:ext>
            </a:extLst>
          </p:cNvPr>
          <p:cNvSpPr/>
          <p:nvPr/>
        </p:nvSpPr>
        <p:spPr>
          <a:xfrm>
            <a:off x="1255226" y="609600"/>
            <a:ext cx="663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Analytical Hierarchy Process (AHP)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17A6DF-9A92-4190-A5AC-5BF3CEFF2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" y="1447799"/>
            <a:ext cx="4592562" cy="3657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639576-9310-4D74-ACE2-F6E65BFE8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78" y="2286000"/>
            <a:ext cx="4378484" cy="17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098E79-78CE-4B5D-B9A2-D0E9537DE7FF}"/>
              </a:ext>
            </a:extLst>
          </p:cNvPr>
          <p:cNvSpPr/>
          <p:nvPr/>
        </p:nvSpPr>
        <p:spPr>
          <a:xfrm>
            <a:off x="1295400" y="84838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Multi-Criteria Decision Making (MCDM)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D2A4B-98D6-450F-A815-AB34F7D8C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9368"/>
            <a:ext cx="3595952" cy="2199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BF37E-F090-40D6-9D4D-BC2FCD4EE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3806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768626"/>
            <a:ext cx="491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LOW POWER PRODUCTION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6D900-1B6F-44F7-B6CF-632A7A45F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61" y="1524000"/>
            <a:ext cx="5598278" cy="4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57829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CONCLUSIONS</a:t>
            </a:r>
          </a:p>
        </p:txBody>
      </p:sp>
      <p:pic>
        <p:nvPicPr>
          <p:cNvPr id="9" name="Picture 3" descr="C:\Users\Simon\Google Drive\UH\Thesis\presentation\HISEAS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71" y="1600200"/>
            <a:ext cx="4564514" cy="34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84A40715-1E90-4DC5-9A4E-AE2DA22886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1066800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Hawaii Space Exploration Analog and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NASA funded long term isolation experiment focusing on crew cohesion and crew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Five missions lasting 4-mon, 4-mon, 8-mon,1-yr,8-mon</a:t>
            </a:r>
          </a:p>
          <a:p>
            <a:endParaRPr lang="en-US" dirty="0"/>
          </a:p>
          <a:p>
            <a:r>
              <a:rPr lang="en-US" b="1" dirty="0"/>
              <a:t>PRIMARY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Processes and Team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Self-Guided Stress Management and Resilience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MENTALBLOCK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Effectiveness of a Shared Social Behavioral Task as a Team-Building Exercise in Isolated, Confined, and Extreme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Crew Communication in Debriefs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Autonomous Behavioral Countermeasures for Spaceflight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Numerous </a:t>
            </a:r>
            <a:r>
              <a:rPr lang="en-US" b="1" dirty="0"/>
              <a:t>opportunistic research </a:t>
            </a:r>
            <a:r>
              <a:rPr lang="en-US" dirty="0"/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1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3" descr="C:\Users\Simon\Pictures\HISEAS_hab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273146" cy="28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3" y="1600200"/>
            <a:ext cx="4669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32-foot Diameter Dome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6 Bedrooms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Upstairs/Downstairs Bathroom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Airlock/Sea container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Living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Dining Room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Kitchen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Washing Area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52800" y="533400"/>
            <a:ext cx="211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HI-SEAS HABITAT</a:t>
            </a:r>
          </a:p>
        </p:txBody>
      </p:sp>
    </p:spTree>
    <p:extLst>
      <p:ext uri="{BB962C8B-B14F-4D97-AF65-F5344CB8AC3E}">
        <p14:creationId xmlns:p14="http://schemas.microsoft.com/office/powerpoint/2010/main" val="53618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9105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FLOOR HABITAT</a:t>
            </a:r>
          </a:p>
        </p:txBody>
      </p:sp>
      <p:pic>
        <p:nvPicPr>
          <p:cNvPr id="4" name="Picture 2" descr="C:\Users\Simon\Documents\HI-SEAS\YssPaper\IEEEtran5\IMAGES\2-1st-Floor-Plan-_-Layout_mont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584348" cy="43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imon\Documents\HI-SEAS\YssPaper\IEEEtran5\IMAGES\the-kitchen-Photo-by-Si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43263"/>
            <a:ext cx="30480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imon\Documents\HI-SEAS\YssPaper\IEEEtran5\IMAGES\food-invento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5" y="3634925"/>
            <a:ext cx="30480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9519" y="156041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33571" y="698334"/>
            <a:ext cx="396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FLOOR HABITAT</a:t>
            </a:r>
          </a:p>
        </p:txBody>
      </p:sp>
      <p:pic>
        <p:nvPicPr>
          <p:cNvPr id="18" name="Picture 2" descr="C:\Users\Simon\Documents\HI-SEAS\YssPaper\IEEEtran5\IMAGES\4-2nd-Floor-Plan-_-Layout_mont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522168"/>
            <a:ext cx="4511655" cy="34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imon\Documents\HI-SEAS\YssPaper\IEEEtran5\IMAGES\The-Roo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30" y="2863255"/>
            <a:ext cx="4394218" cy="28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300" y="6478765"/>
            <a:ext cx="1905000" cy="457200"/>
          </a:xfrm>
        </p:spPr>
        <p:txBody>
          <a:bodyPr/>
          <a:lstStyle/>
          <a:p>
            <a:pPr>
              <a:defRPr/>
            </a:pPr>
            <a:fld id="{84A40715-1E90-4DC5-9A4E-AE2DA22886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5600" y="6858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HI-SEAS POWER SYSTEMS</a:t>
            </a:r>
          </a:p>
        </p:txBody>
      </p:sp>
      <p:pic>
        <p:nvPicPr>
          <p:cNvPr id="1026" name="Picture 2" descr="C:\Users\Simon\Google Drive\UH\Conferences\IAC2017\Images\H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625326"/>
            <a:ext cx="22383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\Google Drive\UH\Conferences\IAC2017\Images\BATTER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34851"/>
            <a:ext cx="23145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mon\Google Drive\UH\Conferences\IAC2017\Images\GENERAT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4352029"/>
            <a:ext cx="228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mon\Google Drive\UH\Conferences\IAC2017\Images\WA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4182236"/>
            <a:ext cx="23431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1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60958" y="6096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Sensor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387379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Water level sensor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CO2 /Humidity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3x Temperature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Power consumption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X320M Controllers updating data under 5 minute intervals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609" y="4360345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Weather Station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Wind 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Humidity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Solar Radiation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Rain Water</a:t>
            </a:r>
          </a:p>
        </p:txBody>
      </p:sp>
      <p:pic>
        <p:nvPicPr>
          <p:cNvPr id="12" name="Picture 3" descr="C:\Users\Simon\Documents\HI-SEAS\YssPaper\Screen Shot 2013-04-29 at 2.17.47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99271"/>
            <a:ext cx="1905000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imon\Documents\HI-SEAS\YssPaper\CO2_INTERN_EXTERN_08_14_JUNE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54" y="1270729"/>
            <a:ext cx="3972250" cy="30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>
              <a:defRPr/>
            </a:pPr>
            <a:fld id="{84A40715-1E90-4DC5-9A4E-AE2DA22886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768626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MISSION POWER AND WATER CONSUMPTION</a:t>
            </a:r>
          </a:p>
        </p:txBody>
      </p:sp>
      <p:pic>
        <p:nvPicPr>
          <p:cNvPr id="2050" name="Picture 2" descr="C:\Users\Simon\Google Drive\UH\Conferences\IAC2017\Images\P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27" y="1847850"/>
            <a:ext cx="489684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mon\Google Drive\UH\Conferences\IAC2017\Images\WATER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66" y="4038599"/>
            <a:ext cx="5644498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8478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765" y="4172783"/>
            <a:ext cx="99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27850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85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M1 AND M2 POWER USAGE DISTRIBUTION</a:t>
            </a:r>
          </a:p>
        </p:txBody>
      </p:sp>
      <p:pic>
        <p:nvPicPr>
          <p:cNvPr id="3074" name="Picture 2" descr="C:\Users\Simon\Google Drive\UH\Conferences\IAC2017\Images\120Day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44" y="1371600"/>
            <a:ext cx="2982271" cy="47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0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7910</TotalTime>
  <Words>274</Words>
  <Application>Microsoft Office PowerPoint</Application>
  <PresentationFormat>On-screen Show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TimesNewRomanPSMT</vt:lpstr>
      <vt:lpstr>Arial</vt:lpstr>
      <vt:lpstr>Calibri</vt:lpstr>
      <vt:lpstr>Courier New</vt:lpstr>
      <vt:lpstr>Segoe UI</vt:lpstr>
      <vt:lpstr>Segoe UI Semibold</vt:lpstr>
      <vt:lpstr>Office Theme</vt:lpstr>
      <vt:lpstr>Mars Habitat Power Consumption Constraints, Prioritization, and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relative Experimental approaches to Tagalog relative clauses</dc:title>
  <dc:creator>Nozomi Tanaka</dc:creator>
  <cp:lastModifiedBy>Simon Engler</cp:lastModifiedBy>
  <cp:revision>396</cp:revision>
  <cp:lastPrinted>2015-12-07T13:21:16Z</cp:lastPrinted>
  <dcterms:created xsi:type="dcterms:W3CDTF">2015-12-08T01:51:58Z</dcterms:created>
  <dcterms:modified xsi:type="dcterms:W3CDTF">2018-09-17T05:00:40Z</dcterms:modified>
</cp:coreProperties>
</file>